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3" Type="http://schemas.openxmlformats.org/officeDocument/2006/relationships/viewProps" Target="viewProps.xml" /><Relationship Id="rId4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5" Type="http://schemas.openxmlformats.org/officeDocument/2006/relationships/tableStyles" Target="tableStyles.xml" /><Relationship Id="rId4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Southeast,</a:t>
            </a:r>
            <a:r>
              <a:rPr/>
              <a:t> </a:t>
            </a:r>
            <a:r>
              <a:rPr/>
              <a:t>Botanical</a:t>
            </a:r>
            <a:r>
              <a:rPr/>
              <a:t> </a:t>
            </a:r>
            <a:r>
              <a:rPr/>
              <a:t>Heights,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End,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December</a:t>
            </a:r>
            <a:r>
              <a:rPr/>
              <a:t> </a:t>
            </a:r>
            <a:r>
              <a:rPr/>
              <a:t>2019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(January</a:t>
            </a:r>
            <a:r>
              <a:rPr/>
              <a:t> </a:t>
            </a:r>
            <a:r>
              <a:rPr/>
              <a:t>15,</a:t>
            </a:r>
            <a:r>
              <a:rPr/>
              <a:t> </a:t>
            </a:r>
            <a:r>
              <a:rPr/>
              <a:t>2020)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December/bot/bot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2: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district-2/dst2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55900" y="1600200"/>
            <a:ext cx="3632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2: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23 neighborhoods in District 2. The South Hampton neighborhood is split between District 2 and District 1.</a:t>
            </a:r>
          </a:p>
          <a:p>
            <a:pPr lvl="1"/>
            <a:r>
              <a:rPr b="1"/>
              <a:t>11 total crimes in December 2019</a:t>
            </a:r>
          </a:p>
          <a:p>
            <a:pPr lvl="1"/>
            <a:r>
              <a:rPr b="1"/>
              <a:t>38% change compared to December 2018 (8 total crimes)</a:t>
            </a:r>
          </a:p>
          <a:p>
            <a:pPr lvl="1"/>
            <a:r>
              <a:rPr b="1"/>
              <a:t>2 crime(s) against persons in December 2019</a:t>
            </a:r>
          </a:p>
          <a:p>
            <a:pPr lvl="1"/>
            <a:r>
              <a:rPr b="1"/>
              <a:t>40% change compared to December 2018 (1 crimes against persons)</a:t>
            </a:r>
          </a:p>
          <a:p>
            <a:pPr lvl="1"/>
            <a:r>
              <a:rPr b="1"/>
              <a:t>87 total crimes in 2019</a:t>
            </a:r>
          </a:p>
          <a:p>
            <a:pPr lvl="1"/>
            <a:r>
              <a:rPr b="1"/>
              <a:t>-22% change compared to this time in 2018 (112 total crimes)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100 total crimes in September 2019</a:t>
            </a:r>
          </a:p>
          <a:p>
            <a:pPr lvl="1"/>
            <a:r>
              <a:rPr b="1"/>
              <a:t>33% change compared to September 2018 (75 total crimes)</a:t>
            </a:r>
          </a:p>
          <a:p>
            <a:pPr lvl="1"/>
            <a:r>
              <a:rPr b="1"/>
              <a:t>21 crime(s) against persons in September 2019</a:t>
            </a:r>
          </a:p>
          <a:p>
            <a:pPr lvl="1"/>
            <a:r>
              <a:rPr b="1"/>
              <a:t>31% change compared to September 2018 (16 crimes against persons)</a:t>
            </a:r>
          </a:p>
          <a:p>
            <a:pPr lvl="1"/>
            <a:r>
              <a:rPr b="1"/>
              <a:t>1208 total crimes in 2019</a:t>
            </a:r>
          </a:p>
          <a:p>
            <a:pPr lvl="1"/>
            <a:r>
              <a:rPr b="1"/>
              <a:t>-1% change compared to this time in 2018 (1218 total crimes)</a:t>
            </a:r>
          </a:p>
          <a:p>
            <a:pPr lvl="1"/>
            <a:r>
              <a:rPr b="1"/>
              <a:t>159 crime(s) against persons in 2019</a:t>
            </a:r>
          </a:p>
          <a:p>
            <a:pPr lvl="1"/>
            <a:r>
              <a:rPr b="1"/>
              <a:t>18% change compared to this time in 2018 (135 crimes against persons)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6748061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93857"/>
                <a:gridCol w="501497"/>
                <a:gridCol w="501360"/>
                <a:gridCol w="478168"/>
                <a:gridCol w="524689"/>
                <a:gridCol w="493857"/>
                <a:gridCol w="493857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793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1,218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9923773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93857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793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1,208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630238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690292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6486127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3451889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cwe/cwe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12 total crimes in December 2019</a:t>
            </a:r>
          </a:p>
          <a:p>
            <a:pPr lvl="1"/>
            <a:r>
              <a:rPr b="1"/>
              <a:t>33% change compared to December 2018 (9 total crimes)</a:t>
            </a:r>
          </a:p>
          <a:p>
            <a:pPr lvl="1"/>
            <a:r>
              <a:rPr b="1"/>
              <a:t>0 crime(s) against persons in December 2019</a:t>
            </a:r>
          </a:p>
          <a:p>
            <a:pPr lvl="1"/>
            <a:r>
              <a:rPr b="1"/>
              <a:t>-100% change compared to December 2018 (1 crimes against persons)</a:t>
            </a:r>
          </a:p>
          <a:p>
            <a:pPr lvl="1"/>
            <a:r>
              <a:rPr b="1"/>
              <a:t>134 total crimes in 2019</a:t>
            </a:r>
          </a:p>
          <a:p>
            <a:pPr lvl="1"/>
            <a:r>
              <a:rPr b="1"/>
              <a:t>33% change compared to this time in 2018 (101 total crimes)</a:t>
            </a:r>
          </a:p>
          <a:p>
            <a:pPr lvl="1"/>
            <a:r>
              <a:rPr b="1"/>
              <a:t>24 crime(s) against persons in 2019</a:t>
            </a:r>
          </a:p>
          <a:p>
            <a:pPr lvl="1"/>
            <a:r>
              <a:rPr b="1"/>
              <a:t>140% change compared to this time in 2018 (10 crimes against persons)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6113754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8913041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791539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1809335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7846827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2817444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40 total crimes in December 2019</a:t>
            </a:r>
          </a:p>
          <a:p>
            <a:pPr lvl="1"/>
            <a:r>
              <a:rPr b="1"/>
              <a:t>300% change compared to December 2018 (10 total crimes)</a:t>
            </a:r>
          </a:p>
          <a:p>
            <a:pPr lvl="1"/>
            <a:r>
              <a:rPr b="1"/>
              <a:t>7 crime(s) against persons in December 2019</a:t>
            </a:r>
          </a:p>
          <a:p>
            <a:pPr lvl="1"/>
            <a:r>
              <a:rPr b="1"/>
              <a:t>40% change compared to December 2018 (5 crimes against persons)</a:t>
            </a:r>
          </a:p>
          <a:p>
            <a:pPr lvl="1"/>
            <a:r>
              <a:rPr b="1"/>
              <a:t>327 total crimes in 2019</a:t>
            </a:r>
          </a:p>
          <a:p>
            <a:pPr lvl="1"/>
            <a:r>
              <a:rPr b="1"/>
              <a:t>70% change compared to this time in 2018 (192 total crimes)</a:t>
            </a:r>
          </a:p>
          <a:p>
            <a:pPr lvl="1"/>
            <a:r>
              <a:rPr b="1"/>
              <a:t>47 crime(s) against persons in 2019</a:t>
            </a:r>
          </a:p>
          <a:p>
            <a:pPr lvl="1"/>
            <a:r>
              <a:rPr b="1"/>
              <a:t>-6% change compared to this time in 2018 (50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cwe/mc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600200"/>
            <a:ext cx="5435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Cortex: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cwe/ctx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82700" y="1600200"/>
            <a:ext cx="6578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3600" y="1600200"/>
            <a:ext cx="4864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3 (Fountain Park)</a:t>
            </a:r>
          </a:p>
          <a:p>
            <a:pPr lvl="1"/>
            <a:r>
              <a:rPr b="1"/>
              <a:t>The maximum number of crimes in one neighborhood was 100 (Central West End)</a:t>
            </a:r>
          </a:p>
          <a:p>
            <a:pPr lvl="1"/>
            <a:r>
              <a:rPr b="1"/>
              <a:t>The mean number of crimes in one neighborhood was 19.33</a:t>
            </a:r>
          </a:p>
          <a:p>
            <a:pPr lvl="1"/>
            <a:r>
              <a:rPr b="1"/>
              <a:t>The minimum rate of crimes in one neighborhood was 0.81 (Greater Ville)</a:t>
            </a:r>
          </a:p>
          <a:p>
            <a:pPr lvl="1"/>
            <a:r>
              <a:rPr b="1"/>
              <a:t>The maximum rate of crimes in one neighborhood was 8.97 (Lewis Place)</a:t>
            </a:r>
          </a:p>
          <a:p>
            <a:pPr lvl="1"/>
            <a:r>
              <a:rPr b="1"/>
              <a:t>The mean rate of crimes in one neighborhood was 4.64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fpse/fps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fpse/fps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fpse/fps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Grove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Improvement</a:t>
            </a:r>
            <a:r>
              <a:rPr/>
              <a:t> </a:t>
            </a:r>
            <a:r>
              <a:rPr/>
              <a:t>District: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fpse/fpse_grov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55800"/>
            <a:ext cx="8229600" cy="379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2673205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0984664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7216364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929702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6076133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1388710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December/fpse/fps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December/fpse/fps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December/fpse/fps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cwe/cw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cwe/cw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cwe/cw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235810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5729474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6060575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1350643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December/cwe/cw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December/cwe/cw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0374426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5515050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7530135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5980232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December/cwe/cw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4400" y="1600200"/>
            <a:ext cx="7327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fpse/fpse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11 total crimes in December 2019</a:t>
            </a:r>
          </a:p>
          <a:p>
            <a:pPr lvl="1"/>
            <a:r>
              <a:rPr b="1"/>
              <a:t>38% change compared to December 2018 (8 total crimes)</a:t>
            </a:r>
          </a:p>
          <a:p>
            <a:pPr lvl="1"/>
            <a:r>
              <a:rPr b="1"/>
              <a:t>7 crime(s) against persons in December 2019</a:t>
            </a:r>
          </a:p>
          <a:p>
            <a:pPr lvl="1"/>
            <a:r>
              <a:rPr b="1"/>
              <a:t>40% change compared to December 2018 (5 crimes against persons)</a:t>
            </a:r>
          </a:p>
          <a:p>
            <a:pPr lvl="1"/>
            <a:r>
              <a:rPr b="1"/>
              <a:t>87 total crimes in 2019</a:t>
            </a:r>
          </a:p>
          <a:p>
            <a:pPr lvl="1"/>
            <a:r>
              <a:rPr b="1"/>
              <a:t>-22% change compared to this time in 2018 (112 total crimes)</a:t>
            </a:r>
          </a:p>
          <a:p>
            <a:pPr lvl="1"/>
            <a:r>
              <a:rPr b="1"/>
              <a:t>16 crime(s) against persons in 2019</a:t>
            </a:r>
          </a:p>
          <a:p>
            <a:pPr lvl="1"/>
            <a:r>
              <a:rPr b="1"/>
              <a:t>78% change compared to this time in 2018 (9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5091370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9356670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0272546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166628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4890250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6637840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bot/bot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 Park Southeast, Botanical Heights, Central West End, Medical Campus</dc:title>
  <dc:creator>Washington University Medical Center</dc:creator>
  <cp:keywords/>
  <dcterms:created xsi:type="dcterms:W3CDTF">2020-01-15T16:37:35Z</dcterms:created>
  <dcterms:modified xsi:type="dcterms:W3CDTF">2020-01-15T16:37:35Z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(January 15, 2020)</vt:lpwstr>
  </property>
  <property fmtid="{D5CDD505-2E9C-101B-9397-08002B2CF9AE}" pid="4" name="output">
    <vt:lpwstr>powerpoint_presentation</vt:lpwstr>
  </property>
  <property fmtid="{D5CDD505-2E9C-101B-9397-08002B2CF9AE}" pid="5" name="params">
    <vt:lpwstr/>
  </property>
  <property fmtid="{D5CDD505-2E9C-101B-9397-08002B2CF9AE}" pid="6" name="subtitle">
    <vt:lpwstr>Monthly Crime report: December 2019</vt:lpwstr>
  </property>
</Properties>
</file>